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2" r:id="rId2"/>
    <p:sldId id="257" r:id="rId3"/>
    <p:sldId id="270" r:id="rId4"/>
    <p:sldId id="261" r:id="rId5"/>
    <p:sldId id="271" r:id="rId6"/>
    <p:sldId id="272" r:id="rId7"/>
    <p:sldId id="273" r:id="rId8"/>
    <p:sldId id="274" r:id="rId9"/>
    <p:sldId id="27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CF1AB2-1976-4502-BF36-3FF5EA218861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06" autoAdjust="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0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BCE0C-CD74-4A59-802C-6D2F8C15331A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8501B-77B5-4365-9881-C6E19A3C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DEA8-CBB8-46CC-9562-028963DBC55A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BD8E7-1312-41F3-99C4-6DA5AF891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548245"/>
            <a:ext cx="10515600" cy="224028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2813" y="1683327"/>
            <a:ext cx="3125787" cy="2877260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Picture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084483"/>
            <a:ext cx="111252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483427"/>
            <a:ext cx="10515600" cy="27432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835025" y="5257800"/>
            <a:ext cx="105156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2000" cap="all" spc="50" baseline="0">
                <a:solidFill>
                  <a:schemeClr val="bg1"/>
                </a:solidFill>
              </a:defRPr>
            </a:lvl1pPr>
            <a:lvl2pPr marL="365760" indent="0" algn="ctr">
              <a:buNone/>
              <a:defRPr sz="2000" cap="all" spc="50" baseline="0">
                <a:solidFill>
                  <a:schemeClr val="bg1"/>
                </a:solidFill>
              </a:defRPr>
            </a:lvl2pPr>
            <a:lvl3pPr algn="ctr">
              <a:defRPr sz="2000" cap="all" spc="50" baseline="0">
                <a:solidFill>
                  <a:schemeClr val="bg1"/>
                </a:solidFill>
              </a:defRPr>
            </a:lvl3pPr>
            <a:lvl4pPr algn="ctr">
              <a:defRPr sz="2000" cap="all" spc="50" baseline="0">
                <a:solidFill>
                  <a:schemeClr val="bg1"/>
                </a:solidFill>
              </a:defRPr>
            </a:lvl4pPr>
            <a:lvl5pPr algn="ctr">
              <a:defRPr sz="2000" cap="all" spc="5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1812" y="1672934"/>
            <a:ext cx="3506788" cy="288036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en-US" smtClean="0"/>
              <a:t>10/19/2020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83680"/>
            <a:ext cx="12192000" cy="27432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37CC0096-1860-4642-9CD2-0079EA5E7CD1}" type="datetimeFigureOut">
              <a:rPr lang="en-US" smtClean="0"/>
              <a:pPr/>
              <a:t>10/19/2020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50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cid:57f95336-901d-4416-8a0a-95c9487d26d0@prod.exchangelabs.com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Youth program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3070" y="1"/>
            <a:ext cx="3257221" cy="4745736"/>
          </a:xfrm>
        </p:spPr>
      </p:pic>
      <p:pic>
        <p:nvPicPr>
          <p:cNvPr id="8" name="Picture Placeholder 7"/>
          <p:cNvPicPr>
            <a:picLocks noGrp="1" noChangeAspect="1"/>
          </p:cNvPicPr>
          <p:nvPr>
            <p:ph type="pic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84320" y="62155"/>
            <a:ext cx="4023360" cy="4621427"/>
          </a:xfrm>
        </p:spPr>
      </p:pic>
      <p:pic>
        <p:nvPicPr>
          <p:cNvPr id="9" name="Picture Placeholder 8"/>
          <p:cNvPicPr>
            <a:picLocks noGrp="1" noChangeAspect="1"/>
          </p:cNvPicPr>
          <p:nvPr>
            <p:ph type="pic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85570" y="1118287"/>
            <a:ext cx="4023360" cy="2310713"/>
          </a:xfr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October 2020</a:t>
            </a:r>
          </a:p>
        </p:txBody>
      </p:sp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120380A-1C00-4392-912D-CFB382135D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650395"/>
              </p:ext>
            </p:extLst>
          </p:nvPr>
        </p:nvGraphicFramePr>
        <p:xfrm>
          <a:off x="455195" y="187227"/>
          <a:ext cx="7250621" cy="331058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4044063">
                  <a:extLst>
                    <a:ext uri="{9D8B030D-6E8A-4147-A177-3AD203B41FA5}">
                      <a16:colId xmlns:a16="http://schemas.microsoft.com/office/drawing/2014/main" val="1337198544"/>
                    </a:ext>
                  </a:extLst>
                </a:gridCol>
                <a:gridCol w="3206558">
                  <a:extLst>
                    <a:ext uri="{9D8B030D-6E8A-4147-A177-3AD203B41FA5}">
                      <a16:colId xmlns:a16="http://schemas.microsoft.com/office/drawing/2014/main" val="2167440949"/>
                    </a:ext>
                  </a:extLst>
                </a:gridCol>
              </a:tblGrid>
              <a:tr h="33105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CCMEP WIOA ENROLLED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 (</a:t>
                      </a:r>
                      <a:r>
                        <a:rPr lang="en-US" sz="1200">
                          <a:effectLst/>
                        </a:rPr>
                        <a:t>29 OSY 2 ISY)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6697558"/>
                  </a:ext>
                </a:extLst>
              </a:tr>
              <a:tr h="331058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NEW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22355883"/>
                  </a:ext>
                </a:extLst>
              </a:tr>
              <a:tr h="331058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EXITED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25160806"/>
                  </a:ext>
                </a:extLst>
              </a:tr>
              <a:tr h="331058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GLOBAL EXCLUSIONS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3519593"/>
                  </a:ext>
                </a:extLst>
              </a:tr>
              <a:tr h="331058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PENDING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9986741"/>
                  </a:ext>
                </a:extLst>
              </a:tr>
              <a:tr h="331058">
                <a:tc>
                  <a:txBody>
                    <a:bodyPr/>
                    <a:lstStyle/>
                    <a:p>
                      <a:pPr marL="45720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TANF CO-ENROLLED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35102497"/>
                  </a:ext>
                </a:extLst>
              </a:tr>
              <a:tr h="33105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CCMEP WIOA IN FOLLOW UP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64501290"/>
                  </a:ext>
                </a:extLst>
              </a:tr>
              <a:tr h="33105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CCMEP TANF ONLY ENROLLED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92743410"/>
                  </a:ext>
                </a:extLst>
              </a:tr>
              <a:tr h="33105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TANF REGULAR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82178"/>
                  </a:ext>
                </a:extLst>
              </a:tr>
              <a:tr h="33105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YOUTH PROGRAM TOTAL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91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99749525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929CDB56-49FC-4C35-8B07-95A95413DE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840" y="80695"/>
            <a:ext cx="3498764" cy="358060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CD3F8B-F410-428D-BD22-6F7DFB9665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66" y="3777227"/>
            <a:ext cx="2964180" cy="2606040"/>
          </a:xfrm>
          <a:prstGeom prst="rect">
            <a:avLst/>
          </a:prstGeom>
        </p:spPr>
      </p:pic>
      <p:sp>
        <p:nvSpPr>
          <p:cNvPr id="14" name="Rectangle 2">
            <a:extLst>
              <a:ext uri="{FF2B5EF4-FFF2-40B4-BE49-F238E27FC236}">
                <a16:creationId xmlns:a16="http://schemas.microsoft.com/office/drawing/2014/main" id="{C04E8EDB-312B-44DF-B241-85A503285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327" y="3777227"/>
            <a:ext cx="7419489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173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173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173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173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173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73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73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73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7316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3163" algn="l"/>
              </a:tabLst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3163" algn="l"/>
              </a:tabLst>
            </a:pPr>
            <a:endParaRPr lang="en-US" alt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3163" algn="l"/>
              </a:tabLst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3163" algn="l"/>
              </a:tabLst>
            </a:pPr>
            <a:endParaRPr lang="en-US" alt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3163" algn="l"/>
              </a:tabLst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73163" algn="l"/>
              </a:tabLst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1E8AAA-2758-4BE4-8E24-CF7540B147EA}"/>
              </a:ext>
            </a:extLst>
          </p:cNvPr>
          <p:cNvSpPr/>
          <p:nvPr/>
        </p:nvSpPr>
        <p:spPr>
          <a:xfrm>
            <a:off x="455194" y="3633697"/>
            <a:ext cx="725062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ENROLLMENTS</a:t>
            </a:r>
            <a:r>
              <a:rPr lang="en-US" sz="1400" dirty="0"/>
              <a:t>: We have 9 enrollments pending.</a:t>
            </a:r>
          </a:p>
          <a:p>
            <a:endParaRPr lang="en-US" sz="1400" dirty="0"/>
          </a:p>
          <a:p>
            <a:r>
              <a:rPr lang="en-US" sz="1400" b="1" dirty="0"/>
              <a:t>EXITS: </a:t>
            </a:r>
            <a:r>
              <a:rPr lang="en-US" sz="1400" dirty="0"/>
              <a:t>4 youth were exited into employment.  2 completed a dental assistant program and obtained jobs in their field of study.  1 obtained a full-time job in a nursing home and 1 obtained full-time employment in the food service industry.  All are doing well.</a:t>
            </a:r>
          </a:p>
          <a:p>
            <a:endParaRPr lang="en-US" sz="1400" dirty="0"/>
          </a:p>
          <a:p>
            <a:r>
              <a:rPr lang="en-US" sz="1400" b="1" dirty="0"/>
              <a:t>EMPLOYMENT: </a:t>
            </a:r>
            <a:r>
              <a:rPr lang="en-US" sz="1400" dirty="0"/>
              <a:t>3 are in subsidized employment, 16 are in unsubsidized employment.</a:t>
            </a:r>
          </a:p>
          <a:p>
            <a:endParaRPr lang="en-US" sz="1400" dirty="0"/>
          </a:p>
          <a:p>
            <a:r>
              <a:rPr lang="en-US" sz="1400" b="1" dirty="0"/>
              <a:t>EDUCATION</a:t>
            </a:r>
            <a:r>
              <a:rPr lang="en-US" sz="1400" dirty="0"/>
              <a:t>: 10 are currently enrolled in vocational training (Graphic Design, Paramedic, Accounting, Nursing, Medical Assisting, Human Services).  5 are enrolled GED classes.</a:t>
            </a:r>
          </a:p>
          <a:p>
            <a:endParaRPr lang="en-US" sz="1400" dirty="0"/>
          </a:p>
          <a:p>
            <a:r>
              <a:rPr lang="en-US" sz="1400" b="1" dirty="0"/>
              <a:t>PARTNER PROGRAMS</a:t>
            </a:r>
            <a:r>
              <a:rPr lang="en-US" sz="1400" dirty="0"/>
              <a:t>: 2 are working with Opportunities for Ohioans with Disabilities.</a:t>
            </a:r>
          </a:p>
        </p:txBody>
      </p:sp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590365"/>
          </a:xfrm>
        </p:spPr>
        <p:txBody>
          <a:bodyPr>
            <a:normAutofit/>
          </a:bodyPr>
          <a:lstStyle/>
          <a:p>
            <a:r>
              <a:rPr lang="en-US" dirty="0"/>
              <a:t>Performance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6C12E2-C894-404F-B591-1E6B791FBBDB}"/>
              </a:ext>
            </a:extLst>
          </p:cNvPr>
          <p:cNvSpPr txBox="1"/>
          <p:nvPr/>
        </p:nvSpPr>
        <p:spPr>
          <a:xfrm>
            <a:off x="1669002" y="1047565"/>
            <a:ext cx="9410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While we wait for the final PY2019 Annual Performance, our PY2019 QTR4 provides a good indication of what that will look like.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6E4594-E4FB-4D4D-BD7C-2EF4B068163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37930"/>
            <a:ext cx="6858000" cy="38639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0371F0-CA0C-4DC3-A425-54BADE243A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2505" y="5521880"/>
            <a:ext cx="6858594" cy="1038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59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LEADERSHIP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46920" y="1600200"/>
            <a:ext cx="4495800" cy="3141585"/>
          </a:xfrm>
        </p:spPr>
        <p:txBody>
          <a:bodyPr/>
          <a:lstStyle/>
          <a:p>
            <a:r>
              <a:rPr lang="en-US" dirty="0"/>
              <a:t>October – Pumpkin Decorating</a:t>
            </a:r>
          </a:p>
          <a:p>
            <a:r>
              <a:rPr lang="en-US" dirty="0"/>
              <a:t>November – Assist Salvation Army with Annual Coat Drive</a:t>
            </a:r>
          </a:p>
          <a:p>
            <a:r>
              <a:rPr lang="en-US" dirty="0"/>
              <a:t>December – Video Christmas Caroling for Community Shut-Ins &amp; Assisted Living Residents</a:t>
            </a:r>
          </a:p>
          <a:p>
            <a:r>
              <a:rPr lang="en-US" dirty="0"/>
              <a:t>January – To be determined after next meeting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5E80C9-55FC-488E-9922-33463835C8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24993" y="1758889"/>
            <a:ext cx="4495800" cy="4462272"/>
          </a:xfrm>
        </p:spPr>
        <p:txBody>
          <a:bodyPr/>
          <a:lstStyle/>
          <a:p>
            <a:r>
              <a:rPr lang="en-US" dirty="0"/>
              <a:t>The Crawford County Youth Council met on October 9</a:t>
            </a:r>
            <a:r>
              <a:rPr lang="en-US" baseline="30000" dirty="0"/>
              <a:t>th</a:t>
            </a:r>
            <a:r>
              <a:rPr lang="en-US" dirty="0"/>
              <a:t> via Zoom.  </a:t>
            </a:r>
          </a:p>
          <a:p>
            <a:r>
              <a:rPr lang="en-US" dirty="0"/>
              <a:t>Besides general business such as election of new officers, the Council discussed what type of leadership activities they would like to participate in. </a:t>
            </a:r>
          </a:p>
          <a:p>
            <a:r>
              <a:rPr lang="en-US" dirty="0"/>
              <a:t>The group decided on the following: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BEEF2D-DCD7-4372-862E-1200EAFCF87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093" y="4610100"/>
            <a:ext cx="35814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46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worksites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6438B37-DBB5-4709-A3FB-68FABB7F43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018240"/>
              </p:ext>
            </p:extLst>
          </p:nvPr>
        </p:nvGraphicFramePr>
        <p:xfrm>
          <a:off x="1524000" y="1869693"/>
          <a:ext cx="8356846" cy="3332626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838174">
                  <a:extLst>
                    <a:ext uri="{9D8B030D-6E8A-4147-A177-3AD203B41FA5}">
                      <a16:colId xmlns:a16="http://schemas.microsoft.com/office/drawing/2014/main" val="337773405"/>
                    </a:ext>
                  </a:extLst>
                </a:gridCol>
                <a:gridCol w="2838174">
                  <a:extLst>
                    <a:ext uri="{9D8B030D-6E8A-4147-A177-3AD203B41FA5}">
                      <a16:colId xmlns:a16="http://schemas.microsoft.com/office/drawing/2014/main" val="1933820997"/>
                    </a:ext>
                  </a:extLst>
                </a:gridCol>
                <a:gridCol w="2680498">
                  <a:extLst>
                    <a:ext uri="{9D8B030D-6E8A-4147-A177-3AD203B41FA5}">
                      <a16:colId xmlns:a16="http://schemas.microsoft.com/office/drawing/2014/main" val="2539828642"/>
                    </a:ext>
                  </a:extLst>
                </a:gridCol>
              </a:tblGrid>
              <a:tr h="24830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Signature Health Care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City of Galion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Wynford Schools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778165"/>
                  </a:ext>
                </a:extLst>
              </a:tr>
              <a:tr h="24830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Bucyrus Public Library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effectLst/>
                        </a:rPr>
                        <a:t>Galion City Schools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>
                          <a:effectLst/>
                        </a:rPr>
                        <a:t>Tim Horton’s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7326632"/>
                  </a:ext>
                </a:extLst>
              </a:tr>
              <a:tr h="24830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Walmart Bucyrus</a:t>
                      </a:r>
                      <a:endParaRPr lang="en-US" sz="240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effectLst/>
                        </a:rPr>
                        <a:t>The Edible Landscape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>
                          <a:effectLst/>
                        </a:rPr>
                        <a:t>Brothers Body &amp; Equipment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8039246"/>
                  </a:ext>
                </a:extLst>
              </a:tr>
              <a:tr h="24830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Galion YMCA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effectLst/>
                        </a:rPr>
                        <a:t>Wynford Local Schools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>
                          <a:effectLst/>
                        </a:rPr>
                        <a:t>H&amp;K Watkins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78582651"/>
                  </a:ext>
                </a:extLst>
              </a:tr>
              <a:tr h="24830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Buckeye Central Schools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effectLst/>
                        </a:rPr>
                        <a:t>New Day Ministries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effectLst/>
                        </a:rPr>
                        <a:t>G.M.C Excavation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909691"/>
                  </a:ext>
                </a:extLst>
              </a:tr>
              <a:tr h="24830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Goodwill Industries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>
                          <a:effectLst/>
                        </a:rPr>
                        <a:t>Sara Beegle Daycare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effectLst/>
                        </a:rPr>
                        <a:t>Divine Style Boutique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04230035"/>
                  </a:ext>
                </a:extLst>
              </a:tr>
              <a:tr h="24830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Elijah Gillam Remodeling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>
                          <a:effectLst/>
                        </a:rPr>
                        <a:t>Ohio Heartland CAC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effectLst/>
                        </a:rPr>
                        <a:t>Holiday Inn Express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170370"/>
                  </a:ext>
                </a:extLst>
              </a:tr>
              <a:tr h="24830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Lifetouch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>
                          <a:effectLst/>
                        </a:rPr>
                        <a:t>Tramec Sloan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effectLst/>
                        </a:rPr>
                        <a:t>The Jericho House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9545337"/>
                  </a:ext>
                </a:extLst>
              </a:tr>
              <a:tr h="24830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Scott Chiropractic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>
                          <a:effectLst/>
                        </a:rPr>
                        <a:t>Sycamore Animal Hospital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effectLst/>
                        </a:rPr>
                        <a:t>Altercare Bucyrus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6211801"/>
                  </a:ext>
                </a:extLst>
              </a:tr>
              <a:tr h="24830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Bucyrus Dental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>
                          <a:effectLst/>
                        </a:rPr>
                        <a:t>Oakstone Landscape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effectLst/>
                        </a:rPr>
                        <a:t>Bucyrus City Schools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6667297"/>
                  </a:ext>
                </a:extLst>
              </a:tr>
              <a:tr h="248301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Flashover Maintenance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>
                          <a:effectLst/>
                        </a:rPr>
                        <a:t>Champion Food Service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effectLst/>
                        </a:rPr>
                        <a:t>City of Bucyrus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7255525"/>
                  </a:ext>
                </a:extLst>
              </a:tr>
              <a:tr h="322039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Crestline Assistance Ministries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>
                          <a:effectLst/>
                        </a:rPr>
                        <a:t>Galion Pointe</a:t>
                      </a:r>
                      <a:endParaRPr lang="en-US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effectLst/>
                        </a:rPr>
                        <a:t>Crestline Childcare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8896020"/>
                  </a:ext>
                </a:extLst>
              </a:tr>
              <a:tr h="279276"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>
                          <a:effectLst/>
                        </a:rPr>
                        <a:t>Windy Ridge Pheasant Farm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400" b="1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</a:rPr>
                        <a:t>Bucyrus Chamber of Commerce</a:t>
                      </a:r>
                      <a:endParaRPr lang="en-US" sz="2400" b="1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86239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241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Success stories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39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4FB7DE-257C-436F-B39B-3BFFDCBF1835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69" y="590550"/>
            <a:ext cx="2029460" cy="283845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9DD702-1541-4BEA-8BDF-A7AF1C78FB58}"/>
              </a:ext>
            </a:extLst>
          </p:cNvPr>
          <p:cNvSpPr txBox="1"/>
          <p:nvPr/>
        </p:nvSpPr>
        <p:spPr>
          <a:xfrm>
            <a:off x="2800350" y="695325"/>
            <a:ext cx="80391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One of our Crawford County youth participants, Austin Ditmars graduated from boot camp on October 16, 2020 at 10:00 am.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It was awesome to watch him step forward to announce himself as “Private Ditmars- Bucyrus, Ohio”!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He is the 4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generation to serve in the United States Army and has many other family members that have and are serving in other branches of the military. A proud day for Austin, his family and his hometown of Bucyrus, Ohio!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C287F78-67B1-40E0-B5EE-FDA85B419F9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69" y="3557647"/>
            <a:ext cx="2029460" cy="26765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DAC3DED-34A1-49CA-AAE6-33F74D5078EF}"/>
              </a:ext>
            </a:extLst>
          </p:cNvPr>
          <p:cNvSpPr txBox="1"/>
          <p:nvPr/>
        </p:nvSpPr>
        <p:spPr>
          <a:xfrm>
            <a:off x="2800350" y="3694628"/>
            <a:ext cx="75628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Despite some initial setbacks just as she was just beginning her studies, Katie picked herself back up, got back in her dental assisting program and was able to successfully complete.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Now she is working full time at Oak Lane Dental in Tiffin and has set her sights on taking her career even further!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We couldn’t be prouder!</a:t>
            </a:r>
          </a:p>
        </p:txBody>
      </p:sp>
    </p:spTree>
    <p:extLst>
      <p:ext uri="{BB962C8B-B14F-4D97-AF65-F5344CB8AC3E}">
        <p14:creationId xmlns:p14="http://schemas.microsoft.com/office/powerpoint/2010/main" val="256224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Kudos to the kiddos!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524000" y="1811112"/>
            <a:ext cx="4498848" cy="1813832"/>
          </a:xfrm>
        </p:spPr>
        <p:txBody>
          <a:bodyPr/>
          <a:lstStyle/>
          <a:p>
            <a:r>
              <a:rPr lang="en-US" dirty="0"/>
              <a:t>Our In-School Youth were busy little bees over the summer and were recognized by the City of Bucyrus for their hard work and dedication.</a:t>
            </a:r>
          </a:p>
          <a:p>
            <a:r>
              <a:rPr lang="en-US" dirty="0"/>
              <a:t>Great work!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439E35-0790-4E2F-9DE9-8632B8DDC88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355" y="3624943"/>
            <a:ext cx="2731770" cy="25186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EADE70-A32F-4EC9-B9EB-E0A3F656BA5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3109" y="281667"/>
            <a:ext cx="5930265" cy="592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93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637588" y="1692852"/>
            <a:ext cx="3125787" cy="1231323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5EA30EDB-2288-4522-B78A-ECAF3247076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80" b="7480"/>
          <a:stretch>
            <a:fillRect/>
          </a:stretch>
        </p:blipFill>
        <p:spPr>
          <a:xfrm>
            <a:off x="1847850" y="1811964"/>
            <a:ext cx="4171950" cy="3531560"/>
          </a:xfrm>
        </p:spPr>
      </p:pic>
    </p:spTree>
    <p:extLst>
      <p:ext uri="{BB962C8B-B14F-4D97-AF65-F5344CB8AC3E}">
        <p14:creationId xmlns:p14="http://schemas.microsoft.com/office/powerpoint/2010/main" val="25661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Health Fitness 16x9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 and fitness presentation (widescreen).potx" id="{ABFD658B-2256-413B-9244-0F977A0B2D12}" vid="{E4CB021D-C859-4C82-BDBB-2F2FACCF0D80}"/>
    </a:ext>
  </a:extLst>
</a:theme>
</file>

<file path=ppt/theme/theme2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Health and fitness presentation (widescreen)</Template>
  <TotalTime>117</TotalTime>
  <Words>559</Words>
  <Application>Microsoft Office PowerPoint</Application>
  <PresentationFormat>Widescreen</PresentationFormat>
  <Paragraphs>100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Health Fitness 16x9</vt:lpstr>
      <vt:lpstr>Youth program</vt:lpstr>
      <vt:lpstr>PowerPoint Presentation</vt:lpstr>
      <vt:lpstr>Performance</vt:lpstr>
      <vt:lpstr>LEADERSHIP ACTIVITIES</vt:lpstr>
      <vt:lpstr>worksites</vt:lpstr>
      <vt:lpstr>Success stories</vt:lpstr>
      <vt:lpstr>PowerPoint Presentation</vt:lpstr>
      <vt:lpstr>Kudos to the kiddos!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Youth program</dc:title>
  <dc:creator>Neef, Angela</dc:creator>
  <cp:lastModifiedBy>Neef, Angela</cp:lastModifiedBy>
  <cp:revision>7</cp:revision>
  <dcterms:created xsi:type="dcterms:W3CDTF">2020-10-19T12:27:45Z</dcterms:created>
  <dcterms:modified xsi:type="dcterms:W3CDTF">2020-10-19T14:24:57Z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